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9" r:id="rId4"/>
    <p:sldId id="274" r:id="rId5"/>
    <p:sldId id="270" r:id="rId6"/>
    <p:sldId id="267" r:id="rId7"/>
    <p:sldId id="275" r:id="rId8"/>
    <p:sldId id="273" r:id="rId9"/>
    <p:sldId id="26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EF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I:\2018-2019&#35838;&#31243;&#20316;&#19994;\&#36719;&#20214;&#24037;&#31243;&#23454;&#39564;\ours\&#35745;&#21010;&#23433;&#2549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开始时间</c:v>
                </c:pt>
              </c:strCache>
            </c:strRef>
          </c:tx>
          <c:spPr>
            <a:noFill/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val>
            <c:numRef>
              <c:f>Sheet1!$B$2:$B$14</c:f>
              <c:numCache>
                <c:formatCode>m"月"d"日"yyyy"年"</c:formatCode>
                <c:ptCount val="13"/>
                <c:pt idx="0">
                  <c:v>43528</c:v>
                </c:pt>
                <c:pt idx="1">
                  <c:v>43531</c:v>
                </c:pt>
                <c:pt idx="2">
                  <c:v>43544</c:v>
                </c:pt>
                <c:pt idx="3">
                  <c:v>43548</c:v>
                </c:pt>
                <c:pt idx="4">
                  <c:v>43552</c:v>
                </c:pt>
                <c:pt idx="5">
                  <c:v>43556</c:v>
                </c:pt>
                <c:pt idx="6">
                  <c:v>43560</c:v>
                </c:pt>
                <c:pt idx="7">
                  <c:v>43573</c:v>
                </c:pt>
                <c:pt idx="8">
                  <c:v>43580</c:v>
                </c:pt>
                <c:pt idx="9">
                  <c:v>43584</c:v>
                </c:pt>
                <c:pt idx="10">
                  <c:v>43587</c:v>
                </c:pt>
                <c:pt idx="11">
                  <c:v>43594</c:v>
                </c:pt>
                <c:pt idx="12">
                  <c:v>43598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85-4C93-98F0-403EA587D69F}"/>
            </c:ext>
          </c:extLst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时长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multiLvlStrRef>
              <c:f>Sheet1!$A$2:$B$14</c:f>
              <c:multiLvlStrCache>
                <c:ptCount val="13"/>
                <c:lvl>
                  <c:pt idx="0">
                    <c:v>2019年3月4日</c:v>
                  </c:pt>
                  <c:pt idx="1">
                    <c:v>2019年3月7日</c:v>
                  </c:pt>
                  <c:pt idx="2">
                    <c:v>2019年3月20日</c:v>
                  </c:pt>
                  <c:pt idx="3">
                    <c:v>2019年3月24日</c:v>
                  </c:pt>
                  <c:pt idx="4">
                    <c:v>2019年3月28日</c:v>
                  </c:pt>
                  <c:pt idx="5">
                    <c:v>2019年4月1日</c:v>
                  </c:pt>
                  <c:pt idx="6">
                    <c:v>2019年4月5日</c:v>
                  </c:pt>
                  <c:pt idx="7">
                    <c:v>2019年4月18日</c:v>
                  </c:pt>
                  <c:pt idx="8">
                    <c:v>2019年4月25日</c:v>
                  </c:pt>
                  <c:pt idx="9">
                    <c:v>2019年4月29日</c:v>
                  </c:pt>
                  <c:pt idx="10">
                    <c:v>2019年5月2日</c:v>
                  </c:pt>
                  <c:pt idx="11">
                    <c:v>2019年5月9日</c:v>
                  </c:pt>
                  <c:pt idx="12">
                    <c:v>2019年5月13日</c:v>
                  </c:pt>
                </c:lvl>
                <c:lvl>
                  <c:pt idx="0">
                    <c:v>软件项目计划</c:v>
                  </c:pt>
                  <c:pt idx="1">
                    <c:v>软件需求分析</c:v>
                  </c:pt>
                  <c:pt idx="2">
                    <c:v>软件需求评审</c:v>
                  </c:pt>
                  <c:pt idx="3">
                    <c:v>软件需求复评审</c:v>
                  </c:pt>
                  <c:pt idx="4">
                    <c:v>工作进度计划</c:v>
                  </c:pt>
                  <c:pt idx="5">
                    <c:v>改进设计方案</c:v>
                  </c:pt>
                  <c:pt idx="6">
                    <c:v>项目实现</c:v>
                  </c:pt>
                  <c:pt idx="7">
                    <c:v>软件测试分析</c:v>
                  </c:pt>
                  <c:pt idx="8">
                    <c:v>软件测试评审</c:v>
                  </c:pt>
                  <c:pt idx="9">
                    <c:v>软件测试复评审</c:v>
                  </c:pt>
                  <c:pt idx="10">
                    <c:v>软件演示与测评</c:v>
                  </c:pt>
                  <c:pt idx="11">
                    <c:v>综合实验分析</c:v>
                  </c:pt>
                  <c:pt idx="12">
                    <c:v>综合实验总结</c:v>
                  </c:pt>
                </c:lvl>
              </c:multiLvlStrCache>
            </c:multiLvl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3</c:v>
                </c:pt>
                <c:pt idx="1">
                  <c:v>12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12</c:v>
                </c:pt>
                <c:pt idx="7">
                  <c:v>6</c:v>
                </c:pt>
                <c:pt idx="8">
                  <c:v>3</c:v>
                </c:pt>
                <c:pt idx="9">
                  <c:v>3</c:v>
                </c:pt>
                <c:pt idx="10">
                  <c:v>6</c:v>
                </c:pt>
                <c:pt idx="11">
                  <c:v>3</c:v>
                </c:pt>
                <c:pt idx="1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85-4C93-98F0-403EA587D6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14063672"/>
        <c:axId val="714064656"/>
        <c:axId val="0"/>
      </c:bar3DChart>
      <c:catAx>
        <c:axId val="714063672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4064656"/>
        <c:crosses val="autoZero"/>
        <c:auto val="1"/>
        <c:lblAlgn val="ctr"/>
        <c:lblOffset val="100"/>
        <c:tickMarkSkip val="1"/>
        <c:noMultiLvlLbl val="0"/>
      </c:catAx>
      <c:valAx>
        <c:axId val="714064656"/>
        <c:scaling>
          <c:orientation val="minMax"/>
          <c:min val="43528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&quot;月&quot;d&quot;日&quot;yyyy&quot;年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4063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2FE63-D946-4F41-9AB0-B467ED78C4F7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A4E9-5BE6-4E3A-9350-E47B0D715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9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1274B-CF7B-4015-BAE3-051477916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B463AE-58A1-40F7-9579-C422E3E8A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AF18E-1040-4778-90C7-E84F6040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9986E0-B62A-4BF3-AE47-D511A4A0E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ADB395-DB33-43BD-98C4-5E02FCB6C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336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B121E0-42E6-41DF-AF04-21A7023C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1E57EC-F7ED-485E-BEB0-489A6DAA1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147302-2227-4C62-B9DA-74CEB9726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C7CB1F-72F5-423F-B476-7AE1BEF83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DCBBEF-EE0F-474F-9C8A-29FF2E0F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82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F615FDA-AEBE-483E-BBB3-826857C10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D5B932-65BF-4BEF-A4B5-35F8ED191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354B3F-510F-4131-891E-715FA6C61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488EE7-5210-4091-B12A-5A3CF8F6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8BFF60-B7EC-4406-892F-AD71CF991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498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58E255-59BE-4031-8B19-B57480A5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8A2A68-C4DB-4DDF-BED9-5C1343AEE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37E944-F167-4A98-A6FC-BB3D277A3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33E0A1-DC49-4CBB-86DE-521EDC5A0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E095B1-A18A-41BB-9D64-CECEEA47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38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D38BF1-5006-4D06-9293-E288D7D4E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BC2E70-882A-43C9-A39D-50EA1B451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67D784-6AEF-43B3-8C89-9F4C1644F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F72073-ED86-4D85-9721-0D52A0355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8E1549-D922-4444-951D-FBA7DEF3F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812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0E92A-4A45-42E2-8E46-C8C5D778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AAB695-CDFA-4A79-BD95-9CFA0B38B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DB2C29-8866-47DF-A519-ACD6D02CC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ECCC82-E1DA-4D63-943D-53AFE555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DADE76-63CB-49E6-B9A5-59496B2BF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5424D8-A2EC-4F4D-ABEF-4DFE4B9B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67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F0F34-20C6-4907-9769-1325B7EC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F98C50-B754-45E6-A453-163BBFDF6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ECDAB3-335F-47E5-81E2-E1C6BF9AC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356789-9270-4B9B-B5EE-DDD526064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1F3A6F-EC13-4472-96D1-DB990072B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7D632C-CC92-46FF-B47D-8A9350CAA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3992C81-91FF-4894-BF0A-047524673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674B23-1930-4C15-A068-A6A72E4C9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36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E326D-46B8-4105-922F-0E3099064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A1080CB-C7E0-425D-B930-917388363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B23706-B24D-40D0-A751-30B9A5A87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EFA6CF-26DC-49E1-B2BB-C7AA629F8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01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86D44B-58AA-4D72-851A-709F9FE4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3905F9D-DBA8-405F-9F56-FADC9359E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4C2499-0B49-46FB-9A89-F6FD19404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90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6C3E8-C978-4AF1-AA62-8721FF224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117FC-DFF2-4002-8194-F04D88EDB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086FA4-34D0-46B8-8930-C172FE11C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BAAABB-B929-4895-B821-E1622D1FC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E10965-38B3-4673-94C4-654728A25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1C7A3E-3306-4254-81F4-958A01549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341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0740B-3F51-48F1-8A8E-6E934C5A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2B98F1C-F11D-46CF-86FF-637C344840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6BBEAC-1639-4ED9-AF19-20ADEBA59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200CDB-D55E-478A-82A1-BC9115BE3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A934A7-FB0D-47D1-8D05-2D9BB8E59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C3E7F4-5CAE-46F0-91BC-859260086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EB2204-2B54-4334-90F7-AE0840EE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97A0E7-7E77-4F06-BA43-C8331DDC1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F39A11-60E6-48D4-BD3F-621FA7FDA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20BBD-FD52-44CA-BF80-B7032EE0D9B0}" type="datetimeFigureOut">
              <a:rPr lang="zh-CN" altLang="en-US" smtClean="0"/>
              <a:t>2019/3/7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E7D677-D4A5-4E25-872F-4C640CCC47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5205B7-B04F-4430-BDFF-1A2694DE5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30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ttpd.apache.org/docs/2.4/" TargetMode="External"/><Relationship Id="rId5" Type="http://schemas.openxmlformats.org/officeDocument/2006/relationships/hyperlink" Target="http://httpd.apache.org/" TargetMode="External"/><Relationship Id="rId4" Type="http://schemas.openxmlformats.org/officeDocument/2006/relationships/hyperlink" Target="https://zh.wikipedia.org/wiki/Apache_HTTP_Serve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14F6BE-F739-41C1-A9EE-93E3B59E09E6}"/>
              </a:ext>
            </a:extLst>
          </p:cNvPr>
          <p:cNvSpPr/>
          <p:nvPr/>
        </p:nvSpPr>
        <p:spPr>
          <a:xfrm>
            <a:off x="1" y="2180665"/>
            <a:ext cx="12192000" cy="723491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Bell MT" panose="02020503060305020303" pitchFamily="18" charset="0"/>
              </a:rPr>
              <a:t>软件工程实验项目汇报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792390-82E6-4890-BD74-E93E7B9C7C40}"/>
              </a:ext>
            </a:extLst>
          </p:cNvPr>
          <p:cNvSpPr/>
          <p:nvPr/>
        </p:nvSpPr>
        <p:spPr>
          <a:xfrm>
            <a:off x="0" y="5375813"/>
            <a:ext cx="12192000" cy="710214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2019·3</a:t>
            </a:r>
            <a:endParaRPr lang="zh-CN" altLang="en-US" dirty="0"/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EC7AF80-D5DA-4632-A408-4889511D30EA}"/>
              </a:ext>
            </a:extLst>
          </p:cNvPr>
          <p:cNvSpPr/>
          <p:nvPr/>
        </p:nvSpPr>
        <p:spPr>
          <a:xfrm>
            <a:off x="0" y="287854"/>
            <a:ext cx="3385911" cy="710214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Bell MT" panose="02020503060305020303" pitchFamily="18" charset="0"/>
              </a:rPr>
              <a:t>BUAA·SCSE</a:t>
            </a:r>
            <a:endParaRPr lang="zh-CN" altLang="en-US" sz="3600" dirty="0">
              <a:latin typeface="Bell MT" panose="02020503060305020303" pitchFamily="18" charset="0"/>
            </a:endParaRPr>
          </a:p>
        </p:txBody>
      </p:sp>
      <p:pic>
        <p:nvPicPr>
          <p:cNvPr id="6" name="Picture 2" descr="C:\Users\Administrator\Desktop\迎新ppt\未标题-2.png">
            <a:extLst>
              <a:ext uri="{FF2B5EF4-FFF2-40B4-BE49-F238E27FC236}">
                <a16:creationId xmlns:a16="http://schemas.microsoft.com/office/drawing/2014/main" id="{158C109E-77BD-47A4-94E4-C22C332FE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990" y="3065693"/>
            <a:ext cx="2856020" cy="211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B5B41C3-53D1-4CA6-90E3-0DCD1DFAC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" y="2992172"/>
            <a:ext cx="2856020" cy="383866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AAA9877-FD17-4D50-A45F-8C2C9EFCD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266" y="3098307"/>
            <a:ext cx="4557194" cy="372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5FF9242-472A-4610-9FBE-CA2789BB4FCC}"/>
              </a:ext>
            </a:extLst>
          </p:cNvPr>
          <p:cNvSpPr/>
          <p:nvPr/>
        </p:nvSpPr>
        <p:spPr>
          <a:xfrm>
            <a:off x="0" y="6147786"/>
            <a:ext cx="12192000" cy="710214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Team·</a:t>
            </a:r>
            <a:r>
              <a:rPr lang="zh-CN" altLang="en-US" dirty="0"/>
              <a:t>弟归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C3FF60-35EE-49BE-B8E4-71820735DFEC}"/>
              </a:ext>
            </a:extLst>
          </p:cNvPr>
          <p:cNvGrpSpPr/>
          <p:nvPr/>
        </p:nvGrpSpPr>
        <p:grpSpPr>
          <a:xfrm>
            <a:off x="0" y="391727"/>
            <a:ext cx="12192000" cy="710214"/>
            <a:chOff x="0" y="391727"/>
            <a:chExt cx="12192000" cy="71021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0F91492-86E1-48EA-B91D-D388D1EFD0E8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latin typeface="Bell MT" panose="02020503060305020303" pitchFamily="18" charset="0"/>
                </a:rPr>
                <a:t>     软件工程实验项目汇报</a:t>
              </a: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3681787-510F-4F3C-9A05-E70ED667428B}"/>
                </a:ext>
              </a:extLst>
            </p:cNvPr>
            <p:cNvGrpSpPr/>
            <p:nvPr/>
          </p:nvGrpSpPr>
          <p:grpSpPr>
            <a:xfrm>
              <a:off x="0" y="391727"/>
              <a:ext cx="1524000" cy="710214"/>
              <a:chOff x="0" y="391727"/>
              <a:chExt cx="1524000" cy="710214"/>
            </a:xfrm>
          </p:grpSpPr>
          <p:sp>
            <p:nvSpPr>
              <p:cNvPr id="12" name="箭头: 五边形 11">
                <a:extLst>
                  <a:ext uri="{FF2B5EF4-FFF2-40B4-BE49-F238E27FC236}">
                    <a16:creationId xmlns:a16="http://schemas.microsoft.com/office/drawing/2014/main" id="{9520B0F0-2ED4-4F63-9429-175D14AF2E8C}"/>
                  </a:ext>
                </a:extLst>
              </p:cNvPr>
              <p:cNvSpPr/>
              <p:nvPr/>
            </p:nvSpPr>
            <p:spPr>
              <a:xfrm>
                <a:off x="0" y="391727"/>
                <a:ext cx="1524000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297C6935-98EA-4602-8637-A8C52FBC29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275" y="427239"/>
                <a:ext cx="86019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F53D6C74-8671-464D-9A7A-32FDD477A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" y="3782284"/>
            <a:ext cx="2856020" cy="3838669"/>
          </a:xfrm>
          <a:prstGeom prst="rect">
            <a:avLst/>
          </a:prstGeom>
        </p:spPr>
      </p:pic>
      <p:sp>
        <p:nvSpPr>
          <p:cNvPr id="16" name="矩形: 剪去对角 15">
            <a:extLst>
              <a:ext uri="{FF2B5EF4-FFF2-40B4-BE49-F238E27FC236}">
                <a16:creationId xmlns:a16="http://schemas.microsoft.com/office/drawing/2014/main" id="{99BC6B61-2005-47AC-9130-F2630E767D07}"/>
              </a:ext>
            </a:extLst>
          </p:cNvPr>
          <p:cNvSpPr/>
          <p:nvPr/>
        </p:nvSpPr>
        <p:spPr>
          <a:xfrm>
            <a:off x="4718663" y="2044836"/>
            <a:ext cx="2125728" cy="574829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/>
              <a:t>项目介绍</a:t>
            </a:r>
            <a:endParaRPr lang="en-US" altLang="zh-CN" sz="3200" b="1" dirty="0"/>
          </a:p>
        </p:txBody>
      </p:sp>
      <p:sp>
        <p:nvSpPr>
          <p:cNvPr id="15" name="矩形: 剪去对角 14">
            <a:extLst>
              <a:ext uri="{FF2B5EF4-FFF2-40B4-BE49-F238E27FC236}">
                <a16:creationId xmlns:a16="http://schemas.microsoft.com/office/drawing/2014/main" id="{BCE17577-C4DB-470B-A749-A7F67DCB46CC}"/>
              </a:ext>
            </a:extLst>
          </p:cNvPr>
          <p:cNvSpPr/>
          <p:nvPr/>
        </p:nvSpPr>
        <p:spPr>
          <a:xfrm>
            <a:off x="4718663" y="2810178"/>
            <a:ext cx="2125728" cy="574829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/>
              <a:t>工作目标</a:t>
            </a:r>
            <a:endParaRPr lang="en-US" altLang="zh-CN" sz="3200" b="1" dirty="0"/>
          </a:p>
        </p:txBody>
      </p:sp>
      <p:sp>
        <p:nvSpPr>
          <p:cNvPr id="17" name="矩形: 剪去对角 16">
            <a:extLst>
              <a:ext uri="{FF2B5EF4-FFF2-40B4-BE49-F238E27FC236}">
                <a16:creationId xmlns:a16="http://schemas.microsoft.com/office/drawing/2014/main" id="{18304F1D-583E-45FF-AAC8-2688D858E7DD}"/>
              </a:ext>
            </a:extLst>
          </p:cNvPr>
          <p:cNvSpPr/>
          <p:nvPr/>
        </p:nvSpPr>
        <p:spPr>
          <a:xfrm>
            <a:off x="4725873" y="3575520"/>
            <a:ext cx="2125728" cy="574829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/>
              <a:t>任务计划</a:t>
            </a:r>
            <a:endParaRPr lang="en-US" altLang="zh-CN" sz="3200" b="1" dirty="0"/>
          </a:p>
        </p:txBody>
      </p:sp>
      <p:sp>
        <p:nvSpPr>
          <p:cNvPr id="18" name="矩形: 剪去对角 17">
            <a:extLst>
              <a:ext uri="{FF2B5EF4-FFF2-40B4-BE49-F238E27FC236}">
                <a16:creationId xmlns:a16="http://schemas.microsoft.com/office/drawing/2014/main" id="{76CAE8D4-2029-4F95-B2CD-FAA7A2C0A273}"/>
              </a:ext>
            </a:extLst>
          </p:cNvPr>
          <p:cNvSpPr/>
          <p:nvPr/>
        </p:nvSpPr>
        <p:spPr>
          <a:xfrm>
            <a:off x="4718663" y="4340862"/>
            <a:ext cx="2125728" cy="574829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/>
              <a:t>团队介绍</a:t>
            </a:r>
            <a:endParaRPr lang="en-US" altLang="zh-CN" sz="3200" b="1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83FF570-2F09-45D8-9914-E2A46D25F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618" y="3429000"/>
            <a:ext cx="4877506" cy="383866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D09308C-0E15-46D8-8F63-6BE061BEEE47}"/>
              </a:ext>
            </a:extLst>
          </p:cNvPr>
          <p:cNvSpPr/>
          <p:nvPr/>
        </p:nvSpPr>
        <p:spPr>
          <a:xfrm>
            <a:off x="1425977" y="2967335"/>
            <a:ext cx="28745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Outline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129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>
            <a:extLst>
              <a:ext uri="{FF2B5EF4-FFF2-40B4-BE49-F238E27FC236}">
                <a16:creationId xmlns:a16="http://schemas.microsoft.com/office/drawing/2014/main" id="{760C66C2-4D5B-4D35-9294-F3E3E5374516}"/>
              </a:ext>
            </a:extLst>
          </p:cNvPr>
          <p:cNvSpPr/>
          <p:nvPr/>
        </p:nvSpPr>
        <p:spPr>
          <a:xfrm>
            <a:off x="0" y="6072326"/>
            <a:ext cx="12192000" cy="785674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/>
              <a:t>项目介绍</a:t>
            </a:r>
            <a:endParaRPr lang="zh-CN" altLang="en-US" sz="40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610BFEC-39A0-4C61-B741-F5DCFE17DA88}"/>
              </a:ext>
            </a:extLst>
          </p:cNvPr>
          <p:cNvGrpSpPr/>
          <p:nvPr/>
        </p:nvGrpSpPr>
        <p:grpSpPr>
          <a:xfrm>
            <a:off x="0" y="391727"/>
            <a:ext cx="12192000" cy="710214"/>
            <a:chOff x="0" y="391727"/>
            <a:chExt cx="12192000" cy="71021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F136542-3E1A-4F57-9271-DB4AA7F3C413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latin typeface="Bell MT" panose="02020503060305020303" pitchFamily="18" charset="0"/>
                </a:rPr>
                <a:t>     软件工程实验项目汇报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68223FE-6B59-4487-A4F9-5E2D2BC3104B}"/>
                </a:ext>
              </a:extLst>
            </p:cNvPr>
            <p:cNvGrpSpPr/>
            <p:nvPr/>
          </p:nvGrpSpPr>
          <p:grpSpPr>
            <a:xfrm>
              <a:off x="0" y="391727"/>
              <a:ext cx="1524000" cy="710214"/>
              <a:chOff x="0" y="391727"/>
              <a:chExt cx="1524000" cy="710214"/>
            </a:xfrm>
          </p:grpSpPr>
          <p:sp>
            <p:nvSpPr>
              <p:cNvPr id="9" name="箭头: 五边形 8">
                <a:extLst>
                  <a:ext uri="{FF2B5EF4-FFF2-40B4-BE49-F238E27FC236}">
                    <a16:creationId xmlns:a16="http://schemas.microsoft.com/office/drawing/2014/main" id="{6AEB53CE-3462-4F37-822E-47A6DB95E7C6}"/>
                  </a:ext>
                </a:extLst>
              </p:cNvPr>
              <p:cNvSpPr/>
              <p:nvPr/>
            </p:nvSpPr>
            <p:spPr>
              <a:xfrm>
                <a:off x="0" y="391727"/>
                <a:ext cx="1524000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E5439398-9EB7-40D7-B947-F8882168CB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275" y="427239"/>
                <a:ext cx="86019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A6360C13-1B4F-410D-AB37-2F20B76F7AAC}"/>
              </a:ext>
            </a:extLst>
          </p:cNvPr>
          <p:cNvSpPr txBox="1"/>
          <p:nvPr/>
        </p:nvSpPr>
        <p:spPr>
          <a:xfrm>
            <a:off x="465513" y="1528494"/>
            <a:ext cx="10589174" cy="968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Apache HTTP Server</a:t>
            </a:r>
            <a:r>
              <a:rPr lang="zh-CN" altLang="en-US" sz="2000" dirty="0"/>
              <a:t>是一个开源的跨平台网页服务器软件，由于它的跨平台特性和安全性，成为目前最流行的</a:t>
            </a:r>
            <a:r>
              <a:rPr lang="en-US" altLang="zh-CN" sz="2000" dirty="0"/>
              <a:t>Web</a:t>
            </a:r>
            <a:r>
              <a:rPr lang="zh-CN" altLang="en-US" sz="2000" dirty="0"/>
              <a:t>服务器软件之一。</a:t>
            </a:r>
            <a:endParaRPr lang="en-US" altLang="zh-CN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A5BECC-97ED-41C2-A146-D87EE6ECC2A4}"/>
              </a:ext>
            </a:extLst>
          </p:cNvPr>
          <p:cNvSpPr txBox="1"/>
          <p:nvPr/>
        </p:nvSpPr>
        <p:spPr>
          <a:xfrm>
            <a:off x="465514" y="3209443"/>
            <a:ext cx="56077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Apache HTTP Server</a:t>
            </a:r>
            <a:r>
              <a:rPr lang="zh-CN" altLang="en-US" sz="2000" dirty="0"/>
              <a:t>通过编译模块实现各种功能，从服务端的编程语言支持到身份验证方案，通用的语言接口支持</a:t>
            </a:r>
            <a:r>
              <a:rPr lang="en-US" altLang="zh-CN" sz="2000" dirty="0"/>
              <a:t>Perl</a:t>
            </a:r>
            <a:r>
              <a:rPr lang="zh-CN" altLang="en-US" sz="2000" dirty="0"/>
              <a:t>，</a:t>
            </a:r>
            <a:r>
              <a:rPr lang="en-US" altLang="zh-CN" sz="2000" dirty="0"/>
              <a:t>Python</a:t>
            </a:r>
            <a:r>
              <a:rPr lang="zh-CN" altLang="en-US" sz="2000" dirty="0"/>
              <a:t>，</a:t>
            </a:r>
            <a:r>
              <a:rPr lang="en-US" altLang="zh-CN" sz="2000" dirty="0"/>
              <a:t>Tcl</a:t>
            </a:r>
            <a:r>
              <a:rPr lang="zh-CN" altLang="en-US" sz="2000" dirty="0"/>
              <a:t>和</a:t>
            </a:r>
            <a:r>
              <a:rPr lang="en-US" altLang="zh-CN" sz="2000" dirty="0"/>
              <a:t>PHP</a:t>
            </a:r>
            <a:r>
              <a:rPr lang="zh-CN" altLang="en-US" sz="2000" dirty="0"/>
              <a:t>，认证模块包括</a:t>
            </a:r>
            <a:r>
              <a:rPr lang="en-US" altLang="zh-CN" sz="2000" dirty="0"/>
              <a:t>mod_access,mod_auth</a:t>
            </a:r>
            <a:r>
              <a:rPr lang="zh-CN" altLang="en-US" sz="2000" dirty="0"/>
              <a:t>和</a:t>
            </a:r>
            <a:r>
              <a:rPr lang="en-US" altLang="zh-CN" sz="2000" dirty="0"/>
              <a:t>mod_digest</a:t>
            </a:r>
            <a:r>
              <a:rPr lang="zh-CN" altLang="en-US" sz="2000" dirty="0"/>
              <a:t>，还有代理服务器，</a:t>
            </a:r>
            <a:r>
              <a:rPr lang="en-US" altLang="zh-CN" sz="2000" dirty="0"/>
              <a:t>URL</a:t>
            </a:r>
            <a:r>
              <a:rPr lang="zh-CN" altLang="en-US" sz="2000" dirty="0"/>
              <a:t>重写以及过滤支持等。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7F59350-5B6B-4213-863D-B4AA754A8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571" y="3111843"/>
            <a:ext cx="4506006" cy="127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6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>
            <a:extLst>
              <a:ext uri="{FF2B5EF4-FFF2-40B4-BE49-F238E27FC236}">
                <a16:creationId xmlns:a16="http://schemas.microsoft.com/office/drawing/2014/main" id="{760C66C2-4D5B-4D35-9294-F3E3E5374516}"/>
              </a:ext>
            </a:extLst>
          </p:cNvPr>
          <p:cNvSpPr/>
          <p:nvPr/>
        </p:nvSpPr>
        <p:spPr>
          <a:xfrm>
            <a:off x="0" y="6072326"/>
            <a:ext cx="12192000" cy="785674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/>
              <a:t>项目介绍</a:t>
            </a:r>
            <a:endParaRPr lang="zh-CN" altLang="en-US" sz="40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610BFEC-39A0-4C61-B741-F5DCFE17DA88}"/>
              </a:ext>
            </a:extLst>
          </p:cNvPr>
          <p:cNvGrpSpPr/>
          <p:nvPr/>
        </p:nvGrpSpPr>
        <p:grpSpPr>
          <a:xfrm>
            <a:off x="0" y="391727"/>
            <a:ext cx="12192000" cy="710214"/>
            <a:chOff x="0" y="391727"/>
            <a:chExt cx="12192000" cy="71021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F136542-3E1A-4F57-9271-DB4AA7F3C413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latin typeface="Bell MT" panose="02020503060305020303" pitchFamily="18" charset="0"/>
                </a:rPr>
                <a:t>     软件工程实验项目汇报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68223FE-6B59-4487-A4F9-5E2D2BC3104B}"/>
                </a:ext>
              </a:extLst>
            </p:cNvPr>
            <p:cNvGrpSpPr/>
            <p:nvPr/>
          </p:nvGrpSpPr>
          <p:grpSpPr>
            <a:xfrm>
              <a:off x="0" y="391727"/>
              <a:ext cx="1524000" cy="710214"/>
              <a:chOff x="0" y="391727"/>
              <a:chExt cx="1524000" cy="710214"/>
            </a:xfrm>
          </p:grpSpPr>
          <p:sp>
            <p:nvSpPr>
              <p:cNvPr id="9" name="箭头: 五边形 8">
                <a:extLst>
                  <a:ext uri="{FF2B5EF4-FFF2-40B4-BE49-F238E27FC236}">
                    <a16:creationId xmlns:a16="http://schemas.microsoft.com/office/drawing/2014/main" id="{6AEB53CE-3462-4F37-822E-47A6DB95E7C6}"/>
                  </a:ext>
                </a:extLst>
              </p:cNvPr>
              <p:cNvSpPr/>
              <p:nvPr/>
            </p:nvSpPr>
            <p:spPr>
              <a:xfrm>
                <a:off x="0" y="391727"/>
                <a:ext cx="1524000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E5439398-9EB7-40D7-B947-F8882168CB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275" y="427239"/>
                <a:ext cx="86019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47402D7-7419-43C4-B665-744F200AAC2D}"/>
              </a:ext>
            </a:extLst>
          </p:cNvPr>
          <p:cNvSpPr txBox="1"/>
          <p:nvPr/>
        </p:nvSpPr>
        <p:spPr>
          <a:xfrm>
            <a:off x="762000" y="1328777"/>
            <a:ext cx="10590662" cy="420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/>
              <a:t> 开放源代码。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/>
              <a:t> 跨平台应用，可运行</a:t>
            </a:r>
            <a:r>
              <a:rPr lang="en-US" altLang="zh-CN" sz="2000"/>
              <a:t>windoows</a:t>
            </a:r>
            <a:r>
              <a:rPr lang="zh-CN" altLang="en-US" sz="2000"/>
              <a:t>和大多数</a:t>
            </a:r>
            <a:r>
              <a:rPr lang="en-US" altLang="zh-CN" sz="2000"/>
              <a:t>linux</a:t>
            </a:r>
            <a:r>
              <a:rPr lang="zh-CN" altLang="en-US" sz="2000"/>
              <a:t>系统。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/>
              <a:t> 支持</a:t>
            </a:r>
            <a:r>
              <a:rPr lang="en-US" altLang="zh-CN" sz="2000"/>
              <a:t>perl,php,python</a:t>
            </a:r>
            <a:r>
              <a:rPr lang="zh-CN" altLang="en-US" sz="2000"/>
              <a:t>和</a:t>
            </a:r>
            <a:r>
              <a:rPr lang="en-US" altLang="zh-CN" sz="2000"/>
              <a:t>java</a:t>
            </a:r>
            <a:r>
              <a:rPr lang="zh-CN" altLang="en-US" sz="2000"/>
              <a:t>等多种网页编辑语言。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/>
              <a:t> 采用模块化设计。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/>
              <a:t> 运行非常稳定。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/>
              <a:t> 具有相较好的安全性。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/>
              <a:t> 提供用户会话过程的跟踪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/>
              <a:t> 拥有简单而强有力的基于文件的配置过程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/>
              <a:t> 支持多种方式的</a:t>
            </a:r>
            <a:r>
              <a:rPr lang="en-US" altLang="zh-CN" sz="2000"/>
              <a:t>HTTP</a:t>
            </a:r>
            <a:r>
              <a:rPr lang="zh-CN" altLang="en-US" sz="2000"/>
              <a:t>认证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6883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>
            <a:extLst>
              <a:ext uri="{FF2B5EF4-FFF2-40B4-BE49-F238E27FC236}">
                <a16:creationId xmlns:a16="http://schemas.microsoft.com/office/drawing/2014/main" id="{760C66C2-4D5B-4D35-9294-F3E3E5374516}"/>
              </a:ext>
            </a:extLst>
          </p:cNvPr>
          <p:cNvSpPr/>
          <p:nvPr/>
        </p:nvSpPr>
        <p:spPr>
          <a:xfrm>
            <a:off x="0" y="6072326"/>
            <a:ext cx="12192000" cy="785674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/>
              <a:t>工作目标</a:t>
            </a:r>
            <a:endParaRPr lang="zh-CN" altLang="en-US" sz="40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610BFEC-39A0-4C61-B741-F5DCFE17DA88}"/>
              </a:ext>
            </a:extLst>
          </p:cNvPr>
          <p:cNvGrpSpPr/>
          <p:nvPr/>
        </p:nvGrpSpPr>
        <p:grpSpPr>
          <a:xfrm>
            <a:off x="0" y="391727"/>
            <a:ext cx="12192000" cy="710214"/>
            <a:chOff x="0" y="391727"/>
            <a:chExt cx="12192000" cy="71021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F136542-3E1A-4F57-9271-DB4AA7F3C413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latin typeface="Bell MT" panose="02020503060305020303" pitchFamily="18" charset="0"/>
                </a:rPr>
                <a:t>     软件工程实验项目汇报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668223FE-6B59-4487-A4F9-5E2D2BC3104B}"/>
                </a:ext>
              </a:extLst>
            </p:cNvPr>
            <p:cNvGrpSpPr/>
            <p:nvPr/>
          </p:nvGrpSpPr>
          <p:grpSpPr>
            <a:xfrm>
              <a:off x="0" y="391727"/>
              <a:ext cx="1524000" cy="710214"/>
              <a:chOff x="0" y="391727"/>
              <a:chExt cx="1524000" cy="710214"/>
            </a:xfrm>
          </p:grpSpPr>
          <p:sp>
            <p:nvSpPr>
              <p:cNvPr id="9" name="箭头: 五边形 8">
                <a:extLst>
                  <a:ext uri="{FF2B5EF4-FFF2-40B4-BE49-F238E27FC236}">
                    <a16:creationId xmlns:a16="http://schemas.microsoft.com/office/drawing/2014/main" id="{6AEB53CE-3462-4F37-822E-47A6DB95E7C6}"/>
                  </a:ext>
                </a:extLst>
              </p:cNvPr>
              <p:cNvSpPr/>
              <p:nvPr/>
            </p:nvSpPr>
            <p:spPr>
              <a:xfrm>
                <a:off x="0" y="391727"/>
                <a:ext cx="1524000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E5439398-9EB7-40D7-B947-F8882168CB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275" y="427239"/>
                <a:ext cx="86019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47402D7-7419-43C4-B665-744F200AAC2D}"/>
              </a:ext>
            </a:extLst>
          </p:cNvPr>
          <p:cNvSpPr txBox="1"/>
          <p:nvPr/>
        </p:nvSpPr>
        <p:spPr>
          <a:xfrm>
            <a:off x="764275" y="1469457"/>
            <a:ext cx="1059066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项目源代码分析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分析</a:t>
            </a:r>
            <a:r>
              <a:rPr lang="en-US" altLang="zh-CN" sz="2000" dirty="0"/>
              <a:t>Apache HTTP Server</a:t>
            </a:r>
            <a:r>
              <a:rPr lang="zh-CN" altLang="en-US" sz="2000" dirty="0"/>
              <a:t>各个功能模块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图形化管理工具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配置管理：图形化界面修改</a:t>
            </a:r>
            <a:r>
              <a:rPr lang="en-US" altLang="zh-CN" dirty="0"/>
              <a:t>Apache HTTP Server</a:t>
            </a:r>
            <a:r>
              <a:rPr lang="zh-CN" altLang="en-US" dirty="0"/>
              <a:t>相关配置，如端口、文件目录等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日志访问：图形化界面实现对相关日志的查看、筛选、清除等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性能监控：用统计图表形式展示</a:t>
            </a:r>
            <a:r>
              <a:rPr lang="en-US" altLang="zh-CN" dirty="0"/>
              <a:t>Apache HTTP Server</a:t>
            </a:r>
            <a:r>
              <a:rPr lang="zh-CN" altLang="en-US" dirty="0"/>
              <a:t>的吞吐量、网络速度、</a:t>
            </a:r>
            <a:r>
              <a:rPr lang="en-US" altLang="zh-CN" dirty="0"/>
              <a:t>CPU</a:t>
            </a:r>
            <a:r>
              <a:rPr lang="zh-CN" altLang="en-US" dirty="0"/>
              <a:t>及内存占用等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模块扩展：图形化界面实现对扩展模块的安装和卸载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相关测试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对管理工具相关的功能性、稳定性等进行测试</a:t>
            </a:r>
          </a:p>
        </p:txBody>
      </p:sp>
    </p:spTree>
    <p:extLst>
      <p:ext uri="{BB962C8B-B14F-4D97-AF65-F5344CB8AC3E}">
        <p14:creationId xmlns:p14="http://schemas.microsoft.com/office/powerpoint/2010/main" val="1017598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341FAE2A-1971-42C1-947F-74FFF7B6E6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4140517"/>
              </p:ext>
            </p:extLst>
          </p:nvPr>
        </p:nvGraphicFramePr>
        <p:xfrm>
          <a:off x="920318" y="1575694"/>
          <a:ext cx="10351363" cy="3706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带形: 上凸弯 5">
            <a:extLst>
              <a:ext uri="{FF2B5EF4-FFF2-40B4-BE49-F238E27FC236}">
                <a16:creationId xmlns:a16="http://schemas.microsoft.com/office/drawing/2014/main" id="{AB0EACCC-052F-47D3-BB5D-41006B4C6888}"/>
              </a:ext>
            </a:extLst>
          </p:cNvPr>
          <p:cNvSpPr/>
          <p:nvPr/>
        </p:nvSpPr>
        <p:spPr>
          <a:xfrm>
            <a:off x="0" y="6072326"/>
            <a:ext cx="12192000" cy="785674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/>
              <a:t>任务计划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F56C616-402F-4A27-B229-F91E85673B27}"/>
              </a:ext>
            </a:extLst>
          </p:cNvPr>
          <p:cNvGrpSpPr/>
          <p:nvPr/>
        </p:nvGrpSpPr>
        <p:grpSpPr>
          <a:xfrm>
            <a:off x="0" y="391727"/>
            <a:ext cx="12192000" cy="710214"/>
            <a:chOff x="0" y="391727"/>
            <a:chExt cx="12192000" cy="71021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877D55F-0592-4059-8566-7030A1048EE7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latin typeface="Bell MT" panose="02020503060305020303" pitchFamily="18" charset="0"/>
                </a:rPr>
                <a:t>     软件工程实验项目汇报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04048D8-D098-4E42-B3CE-5765E32B1436}"/>
                </a:ext>
              </a:extLst>
            </p:cNvPr>
            <p:cNvGrpSpPr/>
            <p:nvPr/>
          </p:nvGrpSpPr>
          <p:grpSpPr>
            <a:xfrm>
              <a:off x="0" y="391727"/>
              <a:ext cx="1524000" cy="710214"/>
              <a:chOff x="0" y="391727"/>
              <a:chExt cx="1524000" cy="710214"/>
            </a:xfrm>
          </p:grpSpPr>
          <p:sp>
            <p:nvSpPr>
              <p:cNvPr id="10" name="箭头: 五边形 9">
                <a:extLst>
                  <a:ext uri="{FF2B5EF4-FFF2-40B4-BE49-F238E27FC236}">
                    <a16:creationId xmlns:a16="http://schemas.microsoft.com/office/drawing/2014/main" id="{BD02BCA3-BABF-4E29-BF77-09486E5E2667}"/>
                  </a:ext>
                </a:extLst>
              </p:cNvPr>
              <p:cNvSpPr/>
              <p:nvPr/>
            </p:nvSpPr>
            <p:spPr>
              <a:xfrm>
                <a:off x="0" y="391727"/>
                <a:ext cx="1524000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A96B30EF-6A13-4ACE-920B-CF3532C1B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275" y="427239"/>
                <a:ext cx="86019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444596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73932F-16EA-4BE8-AEAF-8600F013E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170" y="1200933"/>
            <a:ext cx="3286365" cy="254357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63C7D3F-70A1-4337-BC23-A29FD0B88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659" y="2870976"/>
            <a:ext cx="3046668" cy="2969511"/>
          </a:xfrm>
          <a:prstGeom prst="rect">
            <a:avLst/>
          </a:prstGeom>
        </p:spPr>
      </p:pic>
      <p:sp>
        <p:nvSpPr>
          <p:cNvPr id="6" name="带形: 上凸弯 5">
            <a:extLst>
              <a:ext uri="{FF2B5EF4-FFF2-40B4-BE49-F238E27FC236}">
                <a16:creationId xmlns:a16="http://schemas.microsoft.com/office/drawing/2014/main" id="{AB0EACCC-052F-47D3-BB5D-41006B4C6888}"/>
              </a:ext>
            </a:extLst>
          </p:cNvPr>
          <p:cNvSpPr/>
          <p:nvPr/>
        </p:nvSpPr>
        <p:spPr>
          <a:xfrm>
            <a:off x="0" y="6072326"/>
            <a:ext cx="12192000" cy="785674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/>
              <a:t>团队介绍</a:t>
            </a:r>
            <a:endParaRPr lang="zh-CN" altLang="en-US" sz="4000" b="1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F56C616-402F-4A27-B229-F91E85673B27}"/>
              </a:ext>
            </a:extLst>
          </p:cNvPr>
          <p:cNvGrpSpPr/>
          <p:nvPr/>
        </p:nvGrpSpPr>
        <p:grpSpPr>
          <a:xfrm>
            <a:off x="0" y="391727"/>
            <a:ext cx="12192000" cy="710214"/>
            <a:chOff x="0" y="391727"/>
            <a:chExt cx="12192000" cy="71021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877D55F-0592-4059-8566-7030A1048EE7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latin typeface="Bell MT" panose="02020503060305020303" pitchFamily="18" charset="0"/>
                </a:rPr>
                <a:t>     软件工程实验项目汇报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04048D8-D098-4E42-B3CE-5765E32B1436}"/>
                </a:ext>
              </a:extLst>
            </p:cNvPr>
            <p:cNvGrpSpPr/>
            <p:nvPr/>
          </p:nvGrpSpPr>
          <p:grpSpPr>
            <a:xfrm>
              <a:off x="0" y="391727"/>
              <a:ext cx="1524000" cy="710214"/>
              <a:chOff x="0" y="391727"/>
              <a:chExt cx="1524000" cy="710214"/>
            </a:xfrm>
          </p:grpSpPr>
          <p:sp>
            <p:nvSpPr>
              <p:cNvPr id="10" name="箭头: 五边形 9">
                <a:extLst>
                  <a:ext uri="{FF2B5EF4-FFF2-40B4-BE49-F238E27FC236}">
                    <a16:creationId xmlns:a16="http://schemas.microsoft.com/office/drawing/2014/main" id="{BD02BCA3-BABF-4E29-BF77-09486E5E2667}"/>
                  </a:ext>
                </a:extLst>
              </p:cNvPr>
              <p:cNvSpPr/>
              <p:nvPr/>
            </p:nvSpPr>
            <p:spPr>
              <a:xfrm>
                <a:off x="0" y="391727"/>
                <a:ext cx="1524000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A96B30EF-6A13-4ACE-920B-CF3532C1B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275" y="427239"/>
                <a:ext cx="86019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31F30-6D4F-45FC-8E18-515EEF0BBBE7}"/>
              </a:ext>
            </a:extLst>
          </p:cNvPr>
          <p:cNvSpPr txBox="1"/>
          <p:nvPr/>
        </p:nvSpPr>
        <p:spPr>
          <a:xfrm>
            <a:off x="466551" y="1100559"/>
            <a:ext cx="758815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endParaRPr lang="zh-CN" altLang="en-US" sz="2000" dirty="0"/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zh-CN" altLang="en-US" sz="2000" dirty="0"/>
              <a:t>王嘉凯：管理项目进度，统筹规划，定期组织开会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zh-CN" altLang="en-US" sz="2000" dirty="0"/>
              <a:t>姬索肇：剖析配置文件，编写图形化配置程序 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zh-CN" altLang="en-US" sz="2000" dirty="0"/>
              <a:t>韩慧敏：分析日志，编写日志管理程序 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zh-CN" altLang="en-US" sz="2000" dirty="0"/>
              <a:t>叶俊辰：结合官方文档，分析</a:t>
            </a:r>
            <a:r>
              <a:rPr lang="en-US" altLang="zh-CN" sz="2000" dirty="0"/>
              <a:t>Apache</a:t>
            </a:r>
            <a:r>
              <a:rPr lang="zh-CN" altLang="en-US" sz="2000" dirty="0"/>
              <a:t>中各个模块，编写模块管理程序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zh-CN" altLang="en-US" sz="2000" dirty="0"/>
              <a:t>王</a:t>
            </a:r>
            <a:r>
              <a:rPr lang="en-US" altLang="zh-CN" sz="2000" dirty="0"/>
              <a:t>	</a:t>
            </a:r>
            <a:r>
              <a:rPr lang="zh-CN" altLang="en-US" sz="2000" dirty="0"/>
              <a:t>宁：选择性能指标，设计测试用例进行测试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0042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01790493-55F9-4AE4-AB5C-2588EE93FB97}"/>
              </a:ext>
            </a:extLst>
          </p:cNvPr>
          <p:cNvGrpSpPr/>
          <p:nvPr/>
        </p:nvGrpSpPr>
        <p:grpSpPr>
          <a:xfrm>
            <a:off x="0" y="391727"/>
            <a:ext cx="12192000" cy="710214"/>
            <a:chOff x="0" y="391727"/>
            <a:chExt cx="12192000" cy="71021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2563F88-33D4-4780-82D4-8E563D6AD664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latin typeface="Bell MT" panose="02020503060305020303" pitchFamily="18" charset="0"/>
                </a:rPr>
                <a:t>     软件工程实验项目汇报</a:t>
              </a: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3AEF9AA-4EB8-454A-8768-EED4814E171F}"/>
                </a:ext>
              </a:extLst>
            </p:cNvPr>
            <p:cNvGrpSpPr/>
            <p:nvPr/>
          </p:nvGrpSpPr>
          <p:grpSpPr>
            <a:xfrm>
              <a:off x="0" y="391727"/>
              <a:ext cx="1524000" cy="710214"/>
              <a:chOff x="0" y="391727"/>
              <a:chExt cx="1524000" cy="710214"/>
            </a:xfrm>
          </p:grpSpPr>
          <p:sp>
            <p:nvSpPr>
              <p:cNvPr id="20" name="箭头: 五边形 19">
                <a:extLst>
                  <a:ext uri="{FF2B5EF4-FFF2-40B4-BE49-F238E27FC236}">
                    <a16:creationId xmlns:a16="http://schemas.microsoft.com/office/drawing/2014/main" id="{75335E5B-DE3E-48E4-A5C5-B0A8D3B73A5F}"/>
                  </a:ext>
                </a:extLst>
              </p:cNvPr>
              <p:cNvSpPr/>
              <p:nvPr/>
            </p:nvSpPr>
            <p:spPr>
              <a:xfrm>
                <a:off x="0" y="391727"/>
                <a:ext cx="1524000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1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1BFC6F6C-B61F-4C7D-9AE0-1DEB409152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275" y="427239"/>
                <a:ext cx="86019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F48943F9-6345-4756-9FB3-1470D5824518}"/>
              </a:ext>
            </a:extLst>
          </p:cNvPr>
          <p:cNvSpPr/>
          <p:nvPr/>
        </p:nvSpPr>
        <p:spPr>
          <a:xfrm>
            <a:off x="0" y="6147786"/>
            <a:ext cx="12192000" cy="710214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Team·</a:t>
            </a:r>
            <a:r>
              <a:rPr lang="zh-CN" altLang="en-US" dirty="0"/>
              <a:t>弟归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CE58E96-6121-4A6B-8167-F139BF008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618" y="3429000"/>
            <a:ext cx="4877506" cy="38386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1BAD788-2DA0-442F-9DC5-CB443FD310E5}"/>
              </a:ext>
            </a:extLst>
          </p:cNvPr>
          <p:cNvSpPr txBox="1"/>
          <p:nvPr/>
        </p:nvSpPr>
        <p:spPr>
          <a:xfrm>
            <a:off x="465513" y="1650924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参考资料：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3F0E39-435E-4077-96F7-DB370C7EBA0A}"/>
              </a:ext>
            </a:extLst>
          </p:cNvPr>
          <p:cNvSpPr txBox="1"/>
          <p:nvPr/>
        </p:nvSpPr>
        <p:spPr>
          <a:xfrm>
            <a:off x="736979" y="2326613"/>
            <a:ext cx="75881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zh-CN" sz="2000" dirty="0">
                <a:hlinkClick r:id="rId4"/>
              </a:rPr>
              <a:t>https://zh.wikipedia.org/wiki/Apache_HTTP_Server</a:t>
            </a:r>
            <a:r>
              <a:rPr lang="en-US" altLang="zh-CN" sz="2000" dirty="0"/>
              <a:t> 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zh-CN" sz="2000" dirty="0">
                <a:hlinkClick r:id="rId5"/>
              </a:rPr>
              <a:t>http://httpd.apache.org/</a:t>
            </a:r>
            <a:r>
              <a:rPr lang="en-US" altLang="zh-CN" sz="2000" dirty="0"/>
              <a:t> 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zh-CN" sz="2000" dirty="0">
                <a:hlinkClick r:id="rId6"/>
              </a:rPr>
              <a:t>http://httpd.apache.org/docs/2.4/</a:t>
            </a:r>
            <a:r>
              <a:rPr lang="en-US" altLang="zh-CN" sz="2000" dirty="0"/>
              <a:t> 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zh-CN" sz="2000" dirty="0"/>
              <a:t>《Apache</a:t>
            </a:r>
            <a:r>
              <a:rPr lang="zh-CN" altLang="en-US" sz="2000" dirty="0"/>
              <a:t>源代码全景分析</a:t>
            </a:r>
            <a:r>
              <a:rPr lang="en-US" altLang="zh-CN" sz="2000" dirty="0"/>
              <a:t>》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zh-CN" sz="2000" dirty="0"/>
              <a:t>《Apache</a:t>
            </a:r>
            <a:r>
              <a:rPr lang="zh-CN" altLang="en-US" sz="2000" dirty="0"/>
              <a:t>服务器配置与使用工作笔记</a:t>
            </a:r>
            <a:r>
              <a:rPr lang="en-US" altLang="zh-CN" sz="2000" dirty="0"/>
              <a:t>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658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D101A0-35BA-4542-A3E9-45E968F65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18" y="1174946"/>
            <a:ext cx="3843382" cy="4899835"/>
          </a:xfrm>
          <a:prstGeom prst="rect">
            <a:avLst/>
          </a:prstGeom>
        </p:spPr>
      </p:pic>
      <p:sp>
        <p:nvSpPr>
          <p:cNvPr id="9" name="矩形: 剪去对角 8">
            <a:extLst>
              <a:ext uri="{FF2B5EF4-FFF2-40B4-BE49-F238E27FC236}">
                <a16:creationId xmlns:a16="http://schemas.microsoft.com/office/drawing/2014/main" id="{E26F74C3-E309-4C50-BB9F-A6ABED107B02}"/>
              </a:ext>
            </a:extLst>
          </p:cNvPr>
          <p:cNvSpPr/>
          <p:nvPr/>
        </p:nvSpPr>
        <p:spPr>
          <a:xfrm>
            <a:off x="522303" y="2488521"/>
            <a:ext cx="8060924" cy="2272684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/>
              <a:t>谢谢大家</a:t>
            </a:r>
            <a:endParaRPr lang="en-US" altLang="zh-CN" sz="5400" b="1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5BE3C81-B6B3-4E60-8363-A282072B198F}"/>
              </a:ext>
            </a:extLst>
          </p:cNvPr>
          <p:cNvGrpSpPr/>
          <p:nvPr/>
        </p:nvGrpSpPr>
        <p:grpSpPr>
          <a:xfrm>
            <a:off x="0" y="391727"/>
            <a:ext cx="12192000" cy="710214"/>
            <a:chOff x="0" y="391727"/>
            <a:chExt cx="12192000" cy="710214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794B6D5-8A59-4236-997D-0FF90E5CC8D7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latin typeface="Bell MT" panose="02020503060305020303" pitchFamily="18" charset="0"/>
                </a:rPr>
                <a:t>     软件工程实验项目汇报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142F91C-C99A-4469-B1D4-6A811D5C9D1F}"/>
                </a:ext>
              </a:extLst>
            </p:cNvPr>
            <p:cNvGrpSpPr/>
            <p:nvPr/>
          </p:nvGrpSpPr>
          <p:grpSpPr>
            <a:xfrm>
              <a:off x="0" y="391727"/>
              <a:ext cx="1524000" cy="710214"/>
              <a:chOff x="0" y="391727"/>
              <a:chExt cx="1524000" cy="710214"/>
            </a:xfrm>
          </p:grpSpPr>
          <p:sp>
            <p:nvSpPr>
              <p:cNvPr id="19" name="箭头: 五边形 18">
                <a:extLst>
                  <a:ext uri="{FF2B5EF4-FFF2-40B4-BE49-F238E27FC236}">
                    <a16:creationId xmlns:a16="http://schemas.microsoft.com/office/drawing/2014/main" id="{312CB7FF-63AA-4BC3-B03C-3A2E01EE7456}"/>
                  </a:ext>
                </a:extLst>
              </p:cNvPr>
              <p:cNvSpPr/>
              <p:nvPr/>
            </p:nvSpPr>
            <p:spPr>
              <a:xfrm>
                <a:off x="0" y="391727"/>
                <a:ext cx="1524000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12E8470D-20AA-45A0-AB98-4DA6248BF5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275" y="427239"/>
                <a:ext cx="86019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A8F8FBCD-E059-4552-96D2-F6FB036C8BA4}"/>
              </a:ext>
            </a:extLst>
          </p:cNvPr>
          <p:cNvSpPr/>
          <p:nvPr/>
        </p:nvSpPr>
        <p:spPr>
          <a:xfrm>
            <a:off x="0" y="6147786"/>
            <a:ext cx="12192000" cy="710214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Team·</a:t>
            </a:r>
            <a:r>
              <a:rPr lang="zh-CN" altLang="en-US" dirty="0"/>
              <a:t>弟归</a:t>
            </a:r>
          </a:p>
        </p:txBody>
      </p:sp>
    </p:spTree>
    <p:extLst>
      <p:ext uri="{BB962C8B-B14F-4D97-AF65-F5344CB8AC3E}">
        <p14:creationId xmlns:p14="http://schemas.microsoft.com/office/powerpoint/2010/main" val="743893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3253</TotalTime>
  <Words>351</Words>
  <Application>Microsoft Office PowerPoint</Application>
  <PresentationFormat>宽屏</PresentationFormat>
  <Paragraphs>57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等线 Light</vt:lpstr>
      <vt:lpstr>Algerian</vt:lpstr>
      <vt:lpstr>Arial</vt:lpstr>
      <vt:lpstr>Bell MT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嘉凯</dc:creator>
  <cp:lastModifiedBy>嘉凯 王</cp:lastModifiedBy>
  <cp:revision>126</cp:revision>
  <dcterms:created xsi:type="dcterms:W3CDTF">2018-08-30T05:40:10Z</dcterms:created>
  <dcterms:modified xsi:type="dcterms:W3CDTF">2019-03-07T13:12:06Z</dcterms:modified>
</cp:coreProperties>
</file>